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57" r:id="rId20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8A41D33-DB5E-4C59-B206-C44C92D04AEB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39EF-9A06-4E04-9F3F-04087822A383}" type="datetimeFigureOut">
              <a:rPr lang="en-US" smtClean="0"/>
              <a:pPr/>
              <a:t>7/28/2009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48FA-71E9-4C9E-BE36-A89CEEC4DB7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A6609-10F9-4019-B264-4770818C2638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3FFD-7C45-472F-B33A-FC8B64A853C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D2DB5-D6EF-46E9-9C4D-22A6B610ABDD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15CAE-765C-4D05-89DE-82B35811C6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0010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990600"/>
            <a:ext cx="39243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991100" y="990600"/>
            <a:ext cx="3924300" cy="5410200"/>
          </a:xfrm>
        </p:spPr>
        <p:txBody>
          <a:bodyPr/>
          <a:lstStyle/>
          <a:p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VCE Physical Education - Unit 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390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F87B09E3-8473-4E90-825A-F4B31F639C1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C3510-02B8-4F87-87A1-FB787C74C95E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EF9EF-5076-4FAE-B7B8-CEE6B8B9CED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688F0-C81C-4506-8B6E-7940228EB4EC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A130-0437-451F-9F40-0FE33F833931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B036-27C0-4404-A7E6-99B92DBCE898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59A2C-BCA8-4EBE-A147-791E42D9AB8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3023A-F24E-4554-A751-C4F623424FE5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C84DB-76EB-49CF-BCC0-8CC8190A133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AF548-275E-42E3-86C1-9ADBCCF95671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A293D-C7F0-4676-A878-B5CA4CDAC79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58F4-4D22-4E75-B846-4288F42099A4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AAD70-2718-46A8-8DF5-F39DDE2448F1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723A9-F928-4797-A287-5C19BD5D9D0F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D2B1E-7E4D-489C-BE33-ACAB1F9B7238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7B9ED-2B7F-45EC-BAB5-60083C3399A7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56D14-1CD4-4C2C-9CDA-8D55E81B544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A5572-07CA-479C-8769-920AB61B3CEF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4F28F-EE9B-4A8B-9E3D-712A06CB1DE5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ho.int/" TargetMode="External"/><Relationship Id="rId13" Type="http://schemas.openxmlformats.org/officeDocument/2006/relationships/hyperlink" Target="http://www.cdc.gov/nccdphp/dnpa/physical/health_professionals/index.htm" TargetMode="External"/><Relationship Id="rId18" Type="http://schemas.openxmlformats.org/officeDocument/2006/relationships/hyperlink" Target="http://www.ijbnpa.org/home" TargetMode="External"/><Relationship Id="rId26" Type="http://schemas.openxmlformats.org/officeDocument/2006/relationships/hyperlink" Target="http://news.bbc.co.uk/sport1/hi/athletics/3210876.stm" TargetMode="External"/><Relationship Id="rId3" Type="http://schemas.openxmlformats.org/officeDocument/2006/relationships/hyperlink" Target="http://www.find30.com.au/" TargetMode="External"/><Relationship Id="rId21" Type="http://schemas.openxmlformats.org/officeDocument/2006/relationships/hyperlink" Target="http://www.nphp.gov.au/" TargetMode="External"/><Relationship Id="rId34" Type="http://schemas.openxmlformats.org/officeDocument/2006/relationships/slide" Target="slide19.xml"/><Relationship Id="rId7" Type="http://schemas.openxmlformats.org/officeDocument/2006/relationships/hyperlink" Target="http://www.travelsmart.gov.au/" TargetMode="External"/><Relationship Id="rId12" Type="http://schemas.openxmlformats.org/officeDocument/2006/relationships/hyperlink" Target="http://www.goforyourlife.vic.gov.au/" TargetMode="External"/><Relationship Id="rId17" Type="http://schemas.openxmlformats.org/officeDocument/2006/relationships/hyperlink" Target="http://www.americaonthemove.org/" TargetMode="External"/><Relationship Id="rId25" Type="http://schemas.openxmlformats.org/officeDocument/2006/relationships/hyperlink" Target="http://www.daa.asn.au/" TargetMode="External"/><Relationship Id="rId33" Type="http://schemas.openxmlformats.org/officeDocument/2006/relationships/hyperlink" Target="http://www.wada-ama.org/" TargetMode="External"/><Relationship Id="rId2" Type="http://schemas.openxmlformats.org/officeDocument/2006/relationships/hyperlink" Target="http://www.ausport.gov.au/" TargetMode="External"/><Relationship Id="rId16" Type="http://schemas.openxmlformats.org/officeDocument/2006/relationships/hyperlink" Target="http://www.cdc.gov/HealthyYouth/" TargetMode="External"/><Relationship Id="rId20" Type="http://schemas.openxmlformats.org/officeDocument/2006/relationships/hyperlink" Target="http://www.healthyactive.gov.au/" TargetMode="External"/><Relationship Id="rId29" Type="http://schemas.openxmlformats.org/officeDocument/2006/relationships/hyperlink" Target="http://www.nal.usda.gov/fnic/etext/000054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0000steps.org.au/rockhampton/" TargetMode="External"/><Relationship Id="rId11" Type="http://schemas.openxmlformats.org/officeDocument/2006/relationships/hyperlink" Target="http://www.beactive.com.au/" TargetMode="External"/><Relationship Id="rId24" Type="http://schemas.openxmlformats.org/officeDocument/2006/relationships/hyperlink" Target="http://www.ausport.gov.au/ethics/adwada.asp" TargetMode="External"/><Relationship Id="rId32" Type="http://schemas.openxmlformats.org/officeDocument/2006/relationships/hyperlink" Target="http://www.nismat.org/nutricor/" TargetMode="External"/><Relationship Id="rId5" Type="http://schemas.openxmlformats.org/officeDocument/2006/relationships/hyperlink" Target="http://www.newhealth.govt.nz/" TargetMode="External"/><Relationship Id="rId15" Type="http://schemas.openxmlformats.org/officeDocument/2006/relationships/hyperlink" Target="http://www.nphp.gov.au/workprog/sigpah/" TargetMode="External"/><Relationship Id="rId23" Type="http://schemas.openxmlformats.org/officeDocument/2006/relationships/image" Target="../media/image2.png"/><Relationship Id="rId28" Type="http://schemas.openxmlformats.org/officeDocument/2006/relationships/hyperlink" Target="http://www.smasa.asn.au/" TargetMode="External"/><Relationship Id="rId10" Type="http://schemas.openxmlformats.org/officeDocument/2006/relationships/hyperlink" Target="http://www.vichealth.vic.gov.au/" TargetMode="External"/><Relationship Id="rId19" Type="http://schemas.openxmlformats.org/officeDocument/2006/relationships/hyperlink" Target="http://www.health.gov.au/internet/wcms/publishing.nsf/content/home" TargetMode="External"/><Relationship Id="rId31" Type="http://schemas.openxmlformats.org/officeDocument/2006/relationships/hyperlink" Target="http://www.asda.org.au/" TargetMode="External"/><Relationship Id="rId4" Type="http://schemas.openxmlformats.org/officeDocument/2006/relationships/hyperlink" Target="http://www.walkingbus.com/" TargetMode="External"/><Relationship Id="rId9" Type="http://schemas.openxmlformats.org/officeDocument/2006/relationships/hyperlink" Target="http://www.heartfoundation.com.au/" TargetMode="External"/><Relationship Id="rId14" Type="http://schemas.openxmlformats.org/officeDocument/2006/relationships/hyperlink" Target="http://www.phac-aspc.gc.ca/hp-ps/index.html" TargetMode="External"/><Relationship Id="rId22" Type="http://schemas.openxmlformats.org/officeDocument/2006/relationships/hyperlink" Target="http://www.sport.vic.gov.au/" TargetMode="External"/><Relationship Id="rId27" Type="http://schemas.openxmlformats.org/officeDocument/2006/relationships/hyperlink" Target="http://www.gssiweb.com/" TargetMode="External"/><Relationship Id="rId30" Type="http://schemas.openxmlformats.org/officeDocument/2006/relationships/hyperlink" Target="http://www.urbanext.uiuc.edu/hsnut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5400" dirty="0" smtClean="0"/>
              <a:t>Chapter 14</a:t>
            </a:r>
            <a:endParaRPr lang="en-AU" sz="5400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Part two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4675" name="Picture 3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Creatine Supplementation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180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Creatine</a:t>
            </a:r>
            <a:r>
              <a:rPr lang="en-AU" sz="2000"/>
              <a:t> – Used to increase power, strength and anaerobic performances.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Creatine can naturally be restored from either food or through amino acids.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However, diet alone is not able to fully supersaturate the muscle in phosphocreatine.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Supplements are available in capsules, powders or chewable forms. 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Manufacturers recommend 10-20g per day to ‘fill up’ our muscles.</a:t>
            </a:r>
          </a:p>
          <a:p>
            <a:pPr marL="0" indent="0">
              <a:lnSpc>
                <a:spcPct val="90000"/>
              </a:lnSpc>
            </a:pPr>
            <a:endParaRPr lang="en-AU" sz="2000"/>
          </a:p>
        </p:txBody>
      </p:sp>
      <p:sp>
        <p:nvSpPr>
          <p:cNvPr id="2416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96975"/>
            <a:ext cx="3810000" cy="45180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800"/>
              <a:t>Creatine supplements increases the rate of PC resynthesis during recovery – thus assisting the ATP-PC system.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Possible side effects;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Causes weight gain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Causes water retention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Can cause seizures, vomiting, diarrhoea, anxiety, muscle weakness, irregular heart beat, deep vein thrombosis (DVT), death.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Creatine is a medico-legal drug which should only used under the guidance of a sports dietician or nutritionist.</a:t>
            </a:r>
          </a:p>
        </p:txBody>
      </p:sp>
      <p:pic>
        <p:nvPicPr>
          <p:cNvPr id="241669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41670" name="Picture 6" descr="creat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5410200"/>
            <a:ext cx="1447800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Colostrum and Amino Acids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052513"/>
            <a:ext cx="3810000" cy="4662487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Colostrum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Also called ‘mothers’ milk’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Safe consumption via bovine cow’s milk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Contains growth (Insulin-like growth factor IGF-I) and immune (immunoglobulins G1,G2, M and A) benefits to humans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Higher concentrations on these factors than normal cows milk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No reported side effects</a:t>
            </a:r>
          </a:p>
        </p:txBody>
      </p:sp>
      <p:sp>
        <p:nvSpPr>
          <p:cNvPr id="2426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68413"/>
            <a:ext cx="3810000" cy="444658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2000" b="0"/>
              <a:t>Amino Acids (BCAA)</a:t>
            </a:r>
          </a:p>
          <a:p>
            <a:pPr marL="0" indent="0"/>
            <a:r>
              <a:rPr lang="en-AU" sz="2000"/>
              <a:t>Branched chains occur as; Isoleucine, Leucine and Valine.</a:t>
            </a:r>
          </a:p>
          <a:p>
            <a:pPr marL="0" indent="0"/>
            <a:r>
              <a:rPr lang="en-AU" sz="2000"/>
              <a:t>Assist with muscle building, contraction, tissue synthesis and other body functions</a:t>
            </a:r>
          </a:p>
          <a:p>
            <a:pPr marL="0" indent="0"/>
            <a:r>
              <a:rPr lang="en-AU" sz="2000"/>
              <a:t>HMB is another common protein supplement which improves muscular power and strength</a:t>
            </a:r>
          </a:p>
        </p:txBody>
      </p:sp>
      <p:pic>
        <p:nvPicPr>
          <p:cNvPr id="242693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42694" name="Picture 6" descr="AN0249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1650" y="152400"/>
            <a:ext cx="827088" cy="1047750"/>
          </a:xfrm>
          <a:prstGeom prst="rect">
            <a:avLst/>
          </a:prstGeom>
          <a:noFill/>
        </p:spPr>
      </p:pic>
      <p:pic>
        <p:nvPicPr>
          <p:cNvPr id="242696" name="Picture 8" descr="2%20lb%20Jar%20with%20Shad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4868863"/>
            <a:ext cx="722312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Caffeine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68413"/>
            <a:ext cx="3810000" cy="4370387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800"/>
              <a:t>Increase in ‘energy’ drinks by athletes with caffeine (100-200mg) or guarana.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Caffeine in coffee and soft drinks is usually 30-80mg per serve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Caffeine is a CNS stimulant, diuretic, circulatory and respiratory stimulant. 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Caffeine can intensify musclular contractions, mask fatigue, can speed up fuel usuage, releases adrenaline which causes an increase in fat oxidation and the conservation of muscle glycogen.</a:t>
            </a:r>
          </a:p>
          <a:p>
            <a:pPr marL="0" indent="0">
              <a:lnSpc>
                <a:spcPct val="90000"/>
              </a:lnSpc>
            </a:pPr>
            <a:endParaRPr lang="en-AU" sz="1800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341438"/>
            <a:ext cx="3810000" cy="4754562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800"/>
              <a:t>Peak levels in the blood 1-2 hours after consumption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3-9mg prior to exercise has been recorded to enhance performance in running and cycling (3mg =Approx 2 cups of coffee)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Doping controls has set a limit of 12 ug/mL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Side Effects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Restlessness and insomnia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Elevated blood pressure and heart rate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CNS disruptions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High fluid loss (diuretic)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Upsets thermal regulation in the body</a:t>
            </a:r>
          </a:p>
        </p:txBody>
      </p:sp>
      <p:pic>
        <p:nvPicPr>
          <p:cNvPr id="243717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43718" name="Picture 6" descr="AG00333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9613" y="4572000"/>
            <a:ext cx="814387" cy="2286000"/>
          </a:xfrm>
          <a:prstGeom prst="rect">
            <a:avLst/>
          </a:prstGeom>
          <a:noFill/>
        </p:spPr>
      </p:pic>
      <p:pic>
        <p:nvPicPr>
          <p:cNvPr id="2437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9875" y="228600"/>
            <a:ext cx="1100138" cy="1447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Sports Drinks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9752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/>
              <a:t>Sports drinks can be used in the re-hydration process.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Sports drinks contain; Water mixed with carbohydrates and electrolytes.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Sports drinks are preferable to water during recovery.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They speed up absorption and water retention in the body.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Note. Energy drinks are different to sports drinks which contain high amounts of stimulants.</a:t>
            </a:r>
          </a:p>
        </p:txBody>
      </p:sp>
      <p:pic>
        <p:nvPicPr>
          <p:cNvPr id="246788" name="Picture 4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484313"/>
            <a:ext cx="4267200" cy="4114800"/>
          </a:xfrm>
          <a:noFill/>
          <a:ln cap="flat">
            <a:solidFill>
              <a:srgbClr val="99CC00"/>
            </a:solidFill>
            <a:headEnd type="none" w="med" len="med"/>
            <a:tailEnd type="none" w="med" len="med"/>
          </a:ln>
        </p:spPr>
      </p:pic>
      <p:pic>
        <p:nvPicPr>
          <p:cNvPr id="246790" name="Picture 6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46792" name="Picture 8" descr="j033639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152400"/>
            <a:ext cx="731838" cy="731838"/>
          </a:xfrm>
          <a:prstGeom prst="rect">
            <a:avLst/>
          </a:prstGeom>
          <a:noFill/>
        </p:spPr>
      </p:pic>
      <p:sp>
        <p:nvSpPr>
          <p:cNvPr id="246793" name="Text Box 9"/>
          <p:cNvSpPr txBox="1">
            <a:spLocks noChangeArrowheads="1"/>
          </p:cNvSpPr>
          <p:nvPr/>
        </p:nvSpPr>
        <p:spPr bwMode="auto">
          <a:xfrm>
            <a:off x="8153400" y="9906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2000"/>
              <a:t>p.354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Science Behind Sports Drinks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25538"/>
            <a:ext cx="3810000" cy="474186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Contains electrolytes (Mineral salts);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Sodium, chloride, potassium and magnesium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Sodium increases an athletes urge to drink more fluids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Water alone, dilutes the bodies sodium levels and inadequate rehydration occurs. E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Energy Drinks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High carbohyrdate drinks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Fluid Replacement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More diluted than energy drinks and lower electrolytes</a:t>
            </a:r>
          </a:p>
        </p:txBody>
      </p:sp>
      <p:sp>
        <p:nvSpPr>
          <p:cNvPr id="2764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96975"/>
            <a:ext cx="3810000" cy="4899025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en-AU" sz="1800"/>
              <a:t>Types of sports drinks</a:t>
            </a:r>
          </a:p>
          <a:p>
            <a:pPr marL="533400" indent="-533400">
              <a:buFontTx/>
              <a:buAutoNum type="arabicPeriod"/>
            </a:pPr>
            <a:r>
              <a:rPr lang="en-AU" sz="1800" b="0"/>
              <a:t>Isotonic</a:t>
            </a:r>
            <a:r>
              <a:rPr lang="en-AU" sz="1800"/>
              <a:t> – Same osmolarity (Number of particles in a solution) as our own body fluids and is therefore absorbed quicker than normal water Eg. Lucozade</a:t>
            </a:r>
          </a:p>
          <a:p>
            <a:pPr marL="533400" indent="-533400">
              <a:buFontTx/>
              <a:buAutoNum type="arabicPeriod"/>
            </a:pPr>
            <a:r>
              <a:rPr lang="en-AU" sz="1800" b="0"/>
              <a:t>Hypertonic</a:t>
            </a:r>
            <a:r>
              <a:rPr lang="en-AU" sz="1800"/>
              <a:t> – Higher osmolarity, therefore slowing its absorption in the body</a:t>
            </a:r>
          </a:p>
          <a:p>
            <a:pPr marL="533400" indent="-533400">
              <a:buFontTx/>
              <a:buAutoNum type="arabicPeriod"/>
            </a:pPr>
            <a:r>
              <a:rPr lang="en-AU" sz="1800" b="0"/>
              <a:t>Hypotonic</a:t>
            </a:r>
            <a:r>
              <a:rPr lang="en-AU" sz="1800"/>
              <a:t> – Low osmolarity and are again absorbed quicker than water.</a:t>
            </a:r>
          </a:p>
          <a:p>
            <a:pPr marL="533400" indent="-533400">
              <a:buFontTx/>
              <a:buNone/>
            </a:pPr>
            <a:r>
              <a:rPr lang="en-AU" sz="1800">
                <a:solidFill>
                  <a:schemeClr val="tx2"/>
                </a:solidFill>
              </a:rPr>
              <a:t>Coursework 14.6 Case Study p.356</a:t>
            </a:r>
          </a:p>
        </p:txBody>
      </p:sp>
      <p:pic>
        <p:nvPicPr>
          <p:cNvPr id="276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876925"/>
            <a:ext cx="83820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486" name="Picture 6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5825" y="4953000"/>
            <a:ext cx="638175" cy="720725"/>
          </a:xfrm>
          <a:prstGeom prst="rect">
            <a:avLst/>
          </a:prstGeom>
          <a:noFill/>
        </p:spPr>
      </p:pic>
      <p:pic>
        <p:nvPicPr>
          <p:cNvPr id="276487" name="Picture 7" descr="College Emble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Minerals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990600"/>
            <a:ext cx="3922713" cy="5410200"/>
          </a:xfrm>
        </p:spPr>
        <p:txBody>
          <a:bodyPr/>
          <a:lstStyle/>
          <a:p>
            <a:pPr marL="0" indent="0"/>
            <a:r>
              <a:rPr lang="en-AU" sz="2400"/>
              <a:t>Big business ($600 million per annum in Australia alone)</a:t>
            </a:r>
          </a:p>
          <a:p>
            <a:pPr marL="0" indent="0"/>
            <a:r>
              <a:rPr lang="en-AU" sz="2400"/>
              <a:t>Most occur naturally in food and requirements can usually be met in a balanced diet</a:t>
            </a:r>
          </a:p>
          <a:p>
            <a:pPr marL="0" indent="0"/>
            <a:r>
              <a:rPr lang="en-AU" sz="2400"/>
              <a:t>High does of vitamins end up being excreted from the body.</a:t>
            </a:r>
          </a:p>
        </p:txBody>
      </p:sp>
      <p:sp>
        <p:nvSpPr>
          <p:cNvPr id="2457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92688" y="990600"/>
            <a:ext cx="3922712" cy="54102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400"/>
              <a:t>Minerals (electrolytes) have have general body functions;</a:t>
            </a:r>
          </a:p>
          <a:p>
            <a:pPr marL="0" indent="0">
              <a:lnSpc>
                <a:spcPct val="90000"/>
              </a:lnSpc>
            </a:pPr>
            <a:r>
              <a:rPr lang="en-AU" sz="2400"/>
              <a:t>Control osmosis of water between body compartments</a:t>
            </a:r>
          </a:p>
          <a:p>
            <a:pPr marL="0" indent="0">
              <a:lnSpc>
                <a:spcPct val="90000"/>
              </a:lnSpc>
            </a:pPr>
            <a:r>
              <a:rPr lang="en-AU" sz="2400"/>
              <a:t>Help maintain the acid-base balance required for normal cellular activities.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400">
                <a:solidFill>
                  <a:srgbClr val="339966"/>
                </a:solidFill>
              </a:rPr>
              <a:t>See table 14.3 p.357</a:t>
            </a:r>
          </a:p>
        </p:txBody>
      </p:sp>
      <p:pic>
        <p:nvPicPr>
          <p:cNvPr id="245765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45766" name="Picture 6" descr="j033639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152400"/>
            <a:ext cx="731838" cy="731838"/>
          </a:xfrm>
          <a:prstGeom prst="rect">
            <a:avLst/>
          </a:prstGeom>
          <a:noFill/>
        </p:spPr>
      </p:pic>
      <p:sp>
        <p:nvSpPr>
          <p:cNvPr id="245767" name="Text Box 7"/>
          <p:cNvSpPr txBox="1">
            <a:spLocks noChangeArrowheads="1"/>
          </p:cNvSpPr>
          <p:nvPr/>
        </p:nvSpPr>
        <p:spPr bwMode="auto">
          <a:xfrm>
            <a:off x="8153400" y="9906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2000"/>
              <a:t>p.358</a:t>
            </a:r>
          </a:p>
        </p:txBody>
      </p:sp>
      <p:pic>
        <p:nvPicPr>
          <p:cNvPr id="24576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4652963"/>
            <a:ext cx="2643188" cy="1858962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Glycerol, Iron and Bicarbonate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942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Glycerol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Allows the body to retain water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Benefits athletes doing moderate-high intensity exercise in hot conditions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Taken 2 hours prior to an event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Iron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Reduced levels can lead to anemia, which in turn reduces the oxygen carrying capacity of the athlete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Supplements are best taken with Vitamin C for a period of 2-3 months</a:t>
            </a:r>
          </a:p>
        </p:txBody>
      </p:sp>
      <p:sp>
        <p:nvSpPr>
          <p:cNvPr id="2867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68413"/>
            <a:ext cx="3810000" cy="4446587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Bicarbonate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Increases the body’s ability to dispose of excess hydrogen ions that are produced during anaerobic glycolysis.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Hydrogen ions are the main cause of fatigue when working anaerobically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Bicarbonate buffering reduces the level of fatigue in the working muscle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Relevant in high intensity activities lasting between 3-7 minutes.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Not to be combined with caffeine and creatine</a:t>
            </a:r>
          </a:p>
          <a:p>
            <a:pPr marL="0" indent="0">
              <a:lnSpc>
                <a:spcPct val="90000"/>
              </a:lnSpc>
            </a:pPr>
            <a:endParaRPr lang="en-AU" sz="1800"/>
          </a:p>
        </p:txBody>
      </p:sp>
      <p:pic>
        <p:nvPicPr>
          <p:cNvPr id="286725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AU" sz="4000">
                <a:solidFill>
                  <a:schemeClr val="tx2"/>
                </a:solidFill>
              </a:rPr>
              <a:t>Web Links – Chapter 14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562100"/>
            <a:ext cx="9144000" cy="4533900"/>
            <a:chOff x="0" y="0"/>
            <a:chExt cx="5760" cy="2352"/>
          </a:xfrm>
        </p:grpSpPr>
        <p:sp>
          <p:nvSpPr>
            <p:cNvPr id="942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2352"/>
            </a:xfrm>
            <a:prstGeom prst="rect">
              <a:avLst/>
            </a:prstGeom>
            <a:solidFill>
              <a:srgbClr val="B7BE1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A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5760" cy="2352"/>
              <a:chOff x="0" y="0"/>
              <a:chExt cx="5760" cy="2352"/>
            </a:xfrm>
          </p:grpSpPr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5760" cy="1937"/>
                <a:chOff x="0" y="0"/>
                <a:chExt cx="5760" cy="1937"/>
              </a:xfrm>
            </p:grpSpPr>
            <p:sp>
              <p:nvSpPr>
                <p:cNvPr id="94215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0" cy="0"/>
                </a:xfrm>
                <a:prstGeom prst="rect">
                  <a:avLst/>
                </a:prstGeom>
                <a:solidFill>
                  <a:srgbClr val="B7BE1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AU"/>
                </a:p>
              </p:txBody>
            </p:sp>
            <p:sp>
              <p:nvSpPr>
                <p:cNvPr id="94216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0" cy="1937"/>
                </a:xfrm>
                <a:prstGeom prst="rect">
                  <a:avLst/>
                </a:prstGeom>
                <a:solidFill>
                  <a:srgbClr val="B7BE1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AU" sz="900">
                    <a:solidFill>
                      <a:srgbClr val="FFFFFF"/>
                    </a:solidFill>
                    <a:latin typeface="Geneva"/>
                  </a:endParaRP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Australian Sports Commission: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2"/>
                    </a:rPr>
                    <a:t>http://www.ausport.gov.au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Find 30 promotion (Government of WA Department of Health):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3"/>
                    </a:rPr>
                    <a:t>http://www.find30.com.au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Walking School Bus promotion (UK):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4"/>
                    </a:rPr>
                    <a:t>http://www.walkingbus.com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Ministry of Health (New Zealand) toolkits: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5"/>
                    </a:rPr>
                    <a:t>http://www.newhealth.govt.nz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The 10,000 Steps Rockhampton project: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6"/>
                    </a:rPr>
                    <a:t>http://www.10000steps.org.au/rockhampton/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Travelsmart Australia: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7"/>
                    </a:rPr>
                    <a:t>http://www.travelsmart.gov.au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World Health Organisation: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8"/>
                    </a:rPr>
                    <a:t>http://www.who.int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Heart Foundation Australia: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9"/>
                    </a:rPr>
                    <a:t>http://www.heartfoundation.com.au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VicHealth (The Victorian Health Promotion Foundation):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0"/>
                    </a:rPr>
                    <a:t>http://www.vichealth.vic.gov.au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Be Active promotion (Government of South Australia):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1"/>
                    </a:rPr>
                    <a:t>http://www.beactive.com.au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Go For Your Life: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2"/>
                    </a:rPr>
                    <a:t>http://www.goforyourlife.vic.gov.au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Physical Activity Resources for Health Professionals </a:t>
                  </a:r>
                  <a:r>
                    <a:rPr lang="en-AU" sz="900">
                      <a:solidFill>
                        <a:srgbClr val="FFFFFF"/>
                      </a:solidFill>
                      <a:latin typeface="Times New Roman"/>
                    </a:rPr>
                    <a:t>–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Introduction (Centre for disease control and prevention </a:t>
                  </a:r>
                  <a:r>
                    <a:rPr lang="en-AU" sz="900">
                      <a:solidFill>
                        <a:srgbClr val="FFFFFF"/>
                      </a:solidFill>
                      <a:latin typeface="Times New Roman"/>
                    </a:rPr>
                    <a:t>–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USA):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3"/>
                    </a:rPr>
                    <a:t>http://www.cdc.gov/nccdphp/dnpa/physical/health_professionals/index.htm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Health Promotion (Public Health Agency of Canada):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4"/>
                    </a:rPr>
                    <a:t>http://www.phac-aspc.gc.ca/hp-ps/index.html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Strategic Inter-Governmental Forum on Physical Activity and Health (SIGPAH):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5"/>
                    </a:rPr>
                    <a:t>http://www.nphp.gov.au/workprog/sigpah/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Healthy youth (Centre for disease control and prevention (USA):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6"/>
                    </a:rPr>
                    <a:t>http://www.cdc.gov/HealthyYouth/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America On The Move promotion: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7"/>
                    </a:rPr>
                    <a:t>http://www.americaonthemove.org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Papers from the International Journal of Behavioural Nutrition and Physical Activity: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8"/>
                    </a:rPr>
                    <a:t>http://www.ijbnpa.org/home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Department of health and aging (Australian government):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9"/>
                    </a:rPr>
                    <a:t>http://www.health.gov.au/internet/wcms/publishing.nsf/content/home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Building a healthy, active Australia (Australian government):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20"/>
                    </a:rPr>
                    <a:t>http://www.healthyactive.gov.au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National Public Health Partnership: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21"/>
                    </a:rPr>
                    <a:t>http://www.nphp.gov.au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Be Active promotion (Government of South Australia):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11"/>
                    </a:rPr>
                    <a:t>http://www.beactive.com.au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lvl="1" eaLnBrk="0" hangingPunct="0">
                    <a:buFontTx/>
                    <a:buChar char="•"/>
                  </a:pP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Sport and Recreation Australia: </a:t>
                  </a:r>
                  <a:r>
                    <a:rPr lang="en-AU" sz="900">
                      <a:solidFill>
                        <a:srgbClr val="235B99"/>
                      </a:solidFill>
                      <a:latin typeface="Verdana" pitchFamily="34" charset="0"/>
                      <a:hlinkClick r:id="rId22"/>
                    </a:rPr>
                    <a:t>http://www.sport.vic.gov.au</a:t>
                  </a:r>
                  <a:r>
                    <a:rPr lang="en-AU" sz="900">
                      <a:solidFill>
                        <a:srgbClr val="FFFFFF"/>
                      </a:solidFill>
                      <a:latin typeface="Geneva"/>
                    </a:rPr>
                    <a:t> </a:t>
                  </a: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94217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2352"/>
              </a:xfrm>
              <a:prstGeom prst="rect">
                <a:avLst/>
              </a:prstGeom>
              <a:solidFill>
                <a:srgbClr val="B7BE19"/>
              </a:solidFill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AU"/>
              </a:p>
            </p:txBody>
          </p:sp>
        </p:grpSp>
      </p:grpSp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0" y="1752600"/>
            <a:ext cx="914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AU" sz="2400">
              <a:latin typeface="Times New Roman" pitchFamily="18" charset="0"/>
            </a:endParaRPr>
          </a:p>
          <a:p>
            <a:pPr eaLnBrk="0" hangingPunct="0"/>
            <a:endParaRPr lang="en-AU">
              <a:latin typeface="Times New Roman" pitchFamily="18" charset="0"/>
            </a:endParaRPr>
          </a:p>
        </p:txBody>
      </p:sp>
      <p:pic>
        <p:nvPicPr>
          <p:cNvPr id="94219" name="Picture 11" descr="College Emblem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0" y="1295400"/>
            <a:ext cx="9144000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AU" sz="2400">
              <a:latin typeface="Times New Roman" pitchFamily="18" charset="0"/>
            </a:endParaRPr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Australian Sports Commission – Ethics in sport – Anti-doping in sport: </a:t>
            </a:r>
            <a:r>
              <a:rPr lang="en-AU">
                <a:cs typeface="Arial" pitchFamily="34" charset="0"/>
                <a:hlinkClick r:id="rId24"/>
              </a:rPr>
              <a:t>http://www.ausport.gov.au/ethics/adwada.asp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Dietitian’s Association of Australia: </a:t>
            </a:r>
            <a:r>
              <a:rPr lang="en-AU">
                <a:cs typeface="Arial" pitchFamily="34" charset="0"/>
                <a:hlinkClick r:id="rId25"/>
              </a:rPr>
              <a:t>http://www.daa.asn.au/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Article – The THG scandal explained (BBC): </a:t>
            </a:r>
            <a:r>
              <a:rPr lang="en-AU">
                <a:cs typeface="Arial" pitchFamily="34" charset="0"/>
                <a:hlinkClick r:id="rId26"/>
              </a:rPr>
              <a:t>http://news.bbc.co.uk/sport1/hi/athletics/3210876.stm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Gatorade Sports Science Institute: </a:t>
            </a:r>
            <a:r>
              <a:rPr lang="en-AU">
                <a:cs typeface="Arial" pitchFamily="34" charset="0"/>
                <a:hlinkClick r:id="rId27"/>
              </a:rPr>
              <a:t>http://www.gssiweb.com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Sports Medicine Australia: </a:t>
            </a:r>
            <a:r>
              <a:rPr lang="en-AU">
                <a:cs typeface="Arial" pitchFamily="34" charset="0"/>
                <a:hlinkClick r:id="rId28"/>
              </a:rPr>
              <a:t>http://www.smasa.asn.au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Food and nutrition information centre (USA) – Fitnes, sports and sport nutrition: </a:t>
            </a:r>
            <a:r>
              <a:rPr lang="en-AU">
                <a:cs typeface="Arial" pitchFamily="34" charset="0"/>
                <a:hlinkClick r:id="rId29"/>
              </a:rPr>
              <a:t>http://www.nal.usda.gov/fnic/etext/000054.html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Sports nutrition (Univeristy of Illinois – USA): </a:t>
            </a:r>
            <a:r>
              <a:rPr lang="en-AU">
                <a:cs typeface="Arial" pitchFamily="34" charset="0"/>
                <a:hlinkClick r:id="rId30"/>
              </a:rPr>
              <a:t>http://www.urbanext.uiuc.edu/hsnut/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Australian Sports Drug Agency: </a:t>
            </a:r>
            <a:r>
              <a:rPr lang="en-AU">
                <a:cs typeface="Arial" pitchFamily="34" charset="0"/>
                <a:hlinkClick r:id="rId31"/>
              </a:rPr>
              <a:t>http://www.asda.org.au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Australian Sports Commission: </a:t>
            </a:r>
            <a:r>
              <a:rPr lang="en-AU">
                <a:cs typeface="Arial" pitchFamily="34" charset="0"/>
                <a:hlinkClick r:id="rId2"/>
              </a:rPr>
              <a:t>http://www.ausport.gov.au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lvl="1" eaLnBrk="0" hangingPunct="0">
              <a:buFontTx/>
              <a:buChar char="•"/>
            </a:pPr>
            <a:r>
              <a:rPr lang="en-AU">
                <a:cs typeface="Arial" pitchFamily="34" charset="0"/>
              </a:rPr>
              <a:t>Nicholas Institute of Sports Medicine and Athletic Trauma (NISMAT) – Sports nutrition corner: </a:t>
            </a:r>
            <a:r>
              <a:rPr lang="en-AU">
                <a:cs typeface="Arial" pitchFamily="34" charset="0"/>
                <a:hlinkClick r:id="rId32"/>
              </a:rPr>
              <a:t>http://www.nismat.org/nutricor/</a:t>
            </a:r>
            <a:r>
              <a:rPr lang="en-AU">
                <a:cs typeface="Arial" pitchFamily="34" charset="0"/>
              </a:rPr>
              <a:t> </a:t>
            </a:r>
            <a:endParaRPr lang="en-AU"/>
          </a:p>
          <a:p>
            <a:pPr eaLnBrk="0" hangingPunct="0">
              <a:buFontTx/>
              <a:buChar char="•"/>
            </a:pPr>
            <a:r>
              <a:rPr lang="en-AU"/>
              <a:t>World Anti-doping Agency: </a:t>
            </a:r>
            <a:r>
              <a:rPr lang="en-AU">
                <a:hlinkClick r:id="rId33"/>
              </a:rPr>
              <a:t>http://www.wada-ama.org/</a:t>
            </a:r>
            <a:r>
              <a:rPr lang="en-AU"/>
              <a:t> </a:t>
            </a:r>
          </a:p>
        </p:txBody>
      </p:sp>
      <p:sp>
        <p:nvSpPr>
          <p:cNvPr id="94221" name="AutoShape 13">
            <a:hlinkClick r:id="rId3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7200" y="6096000"/>
            <a:ext cx="762000" cy="5334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B33D1-350B-4A3D-ABAC-C132B7832330}" type="datetime1">
              <a:rPr lang="en-AU"/>
              <a:pPr/>
              <a:t>28/07/2009</a:t>
            </a:fld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C025-A40F-426B-BC3E-E3F9131349F1}" type="slidenum">
              <a:rPr lang="en-AU"/>
              <a:pPr/>
              <a:t>19</a:t>
            </a:fld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Sports Nutrition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942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/>
              <a:t>It is essential that athletes consume the correct balance of nutrients to supply the body with the energy needed for physical activity and to aid in recovery after exercise.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The timing and types of foods are vital to enhancing our sporting performances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Each sport has different nutritional requirements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Individuals need to set a dietary program to suit their needs.</a:t>
            </a:r>
          </a:p>
        </p:txBody>
      </p:sp>
      <p:pic>
        <p:nvPicPr>
          <p:cNvPr id="277509" name="Picture 5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752600"/>
            <a:ext cx="2101850" cy="2971800"/>
          </a:xfrm>
          <a:noFill/>
          <a:ln cap="flat">
            <a:solidFill>
              <a:srgbClr val="C0C0C0"/>
            </a:solidFill>
            <a:headEnd type="none" w="med" len="med"/>
            <a:tailEnd type="none" w="med" len="med"/>
          </a:ln>
        </p:spPr>
      </p:pic>
      <p:pic>
        <p:nvPicPr>
          <p:cNvPr id="277510" name="Picture 6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775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3352800"/>
            <a:ext cx="1916113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78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8531" name="Picture 3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79554" name="Picture 10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9555" name="Picture 1027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81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1603" name="Picture 3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5105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Preparing for Competition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25538"/>
            <a:ext cx="3810000" cy="45894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1800" b="0"/>
              <a:t>Short-duration sports</a:t>
            </a:r>
          </a:p>
          <a:p>
            <a:pPr marL="0" indent="0"/>
            <a:r>
              <a:rPr lang="en-AU" sz="1800"/>
              <a:t>Little need to increase carbohydrate intake</a:t>
            </a:r>
          </a:p>
          <a:p>
            <a:pPr marL="0" indent="0">
              <a:buFontTx/>
              <a:buNone/>
            </a:pPr>
            <a:r>
              <a:rPr lang="en-AU" sz="1800" b="0"/>
              <a:t>Moderate-intensity sports</a:t>
            </a:r>
          </a:p>
          <a:p>
            <a:pPr marL="0" indent="0"/>
            <a:r>
              <a:rPr lang="en-AU" sz="1800"/>
              <a:t>Tapering and increased rest periods 1-2 days prior to competition</a:t>
            </a:r>
          </a:p>
          <a:p>
            <a:pPr marL="0" indent="0"/>
            <a:r>
              <a:rPr lang="en-AU" sz="1800"/>
              <a:t>Increase in carbohydrate intake</a:t>
            </a:r>
          </a:p>
          <a:p>
            <a:pPr marL="0" indent="0">
              <a:buFontTx/>
              <a:buNone/>
            </a:pPr>
            <a:r>
              <a:rPr lang="en-AU" sz="1800" b="0"/>
              <a:t>Prolonged, sub-maximal events</a:t>
            </a:r>
          </a:p>
          <a:p>
            <a:pPr marL="0" indent="0"/>
            <a:r>
              <a:rPr lang="en-AU" sz="1800">
                <a:hlinkClick r:id="" action="ppaction://noaction"/>
              </a:rPr>
              <a:t>Carbohydrate loading</a:t>
            </a:r>
            <a:endParaRPr lang="en-AU" sz="1800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96975"/>
            <a:ext cx="3810000" cy="45942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The pre-event meal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Top up glycogen stores and fluid levels (300-400mL)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Prevent hunger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Leave the gastro-intestinal system comfortable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1-4 hours prior to the event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Low GI foods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Liquid meals supplements can also be used as an alternative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‘Sports bars’ can also be eaten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During Exercise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‘Carbohydration’ used in prolonged exercise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Sports drinks and snacks are used during distance events</a:t>
            </a:r>
          </a:p>
        </p:txBody>
      </p:sp>
      <p:pic>
        <p:nvPicPr>
          <p:cNvPr id="280581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8058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437063"/>
            <a:ext cx="1420813" cy="15827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805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4437063"/>
            <a:ext cx="1173162" cy="1687512"/>
          </a:xfrm>
          <a:prstGeom prst="rect">
            <a:avLst/>
          </a:prstGeom>
          <a:noFill/>
          <a:ln w="9525">
            <a:solidFill>
              <a:srgbClr val="00CCFF"/>
            </a:solidFill>
            <a:miter lim="800000"/>
            <a:headEnd/>
            <a:tailEnd/>
          </a:ln>
          <a:effectLst/>
        </p:spPr>
      </p:pic>
      <p:pic>
        <p:nvPicPr>
          <p:cNvPr id="28058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7988" y="4941888"/>
            <a:ext cx="960437" cy="16002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8458200" cy="981075"/>
          </a:xfrm>
        </p:spPr>
        <p:txBody>
          <a:bodyPr/>
          <a:lstStyle/>
          <a:p>
            <a:r>
              <a:rPr lang="en-AU">
                <a:latin typeface="Arial" pitchFamily="34" charset="0"/>
              </a:rPr>
              <a:t>Sports Nutrition – AFL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180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Dietary Habits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AFL clubs have sport dieticians which has improved the eating habits of players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AFL footballers are screened regularly for low iron levels due to the physical stress of the game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Pre-game Nutrition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High carbohydrate – low fat meals.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Large meal in the morning followed be a lighter meal two hours prior to the game.</a:t>
            </a:r>
          </a:p>
        </p:txBody>
      </p:sp>
      <p:sp>
        <p:nvSpPr>
          <p:cNvPr id="3010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68413"/>
            <a:ext cx="3810000" cy="4751387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Training and Game Fluid Intake;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Water and sports drinks commonly used at training and during/after games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Recovery;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High carbohydrate meal each day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Increased need for glycogen and protein replenishment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Snacks often used immediately after exercise bouts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solidFill>
                  <a:schemeClr val="tx2"/>
                </a:solidFill>
              </a:rPr>
              <a:t>Coursework 14.4 Case Study p.344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AU" sz="1800">
              <a:solidFill>
                <a:schemeClr val="tx2"/>
              </a:solidFill>
            </a:endParaRPr>
          </a:p>
        </p:txBody>
      </p:sp>
      <p:pic>
        <p:nvPicPr>
          <p:cNvPr id="301061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301062" name="Picture 6" descr="j033639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152400"/>
            <a:ext cx="731838" cy="731838"/>
          </a:xfrm>
          <a:prstGeom prst="rect">
            <a:avLst/>
          </a:prstGeom>
          <a:noFill/>
        </p:spPr>
      </p:pic>
      <p:sp>
        <p:nvSpPr>
          <p:cNvPr id="301063" name="Text Box 7"/>
          <p:cNvSpPr txBox="1">
            <a:spLocks noChangeArrowheads="1"/>
          </p:cNvSpPr>
          <p:nvPr/>
        </p:nvSpPr>
        <p:spPr bwMode="auto">
          <a:xfrm>
            <a:off x="7239000" y="3810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2000"/>
              <a:t>p.344</a:t>
            </a:r>
          </a:p>
        </p:txBody>
      </p:sp>
      <p:pic>
        <p:nvPicPr>
          <p:cNvPr id="301064" name="Picture 8" descr="AG00315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5410200"/>
            <a:ext cx="976313" cy="1101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85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5699" name="Picture 3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716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Carbohydrate Loading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8990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1600" b="0"/>
              <a:t>Carbohydrate loading</a:t>
            </a:r>
            <a:r>
              <a:rPr lang="en-AU" sz="1600"/>
              <a:t> – Strategy involving changes to training and nutrition so that glycogen levels can be maximised during competition.</a:t>
            </a:r>
          </a:p>
          <a:p>
            <a:pPr marL="0" indent="0"/>
            <a:r>
              <a:rPr lang="en-AU" sz="1600"/>
              <a:t>Benefits athletes who exercise continuously for over 90 minutes; usually endurance athletes.</a:t>
            </a:r>
          </a:p>
          <a:p>
            <a:pPr marL="0" indent="0"/>
            <a:r>
              <a:rPr lang="en-AU" sz="1600"/>
              <a:t>Originally developed in 1960s by Swedish cross-country runner and skiers.</a:t>
            </a:r>
          </a:p>
          <a:p>
            <a:pPr marL="0" indent="0"/>
            <a:r>
              <a:rPr lang="en-AU" sz="1600"/>
              <a:t>Enables athletes to work at their optimal pace for longer (3-5% improvement) – delaying fatigue</a:t>
            </a:r>
          </a:p>
          <a:p>
            <a:pPr marL="0" indent="0"/>
            <a:r>
              <a:rPr lang="en-AU" sz="1600"/>
              <a:t>Athletes can increase in body mass by up to 2kg.</a:t>
            </a:r>
          </a:p>
          <a:p>
            <a:pPr marL="0" indent="0"/>
            <a:r>
              <a:rPr lang="en-AU" sz="1600"/>
              <a:t>Fluid intake should be a high priority during loading.</a:t>
            </a:r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25538"/>
            <a:ext cx="3810000" cy="4970462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en-AU" sz="1600" b="0"/>
              <a:t>Process;</a:t>
            </a:r>
          </a:p>
          <a:p>
            <a:pPr marL="533400" indent="-533400">
              <a:buFontTx/>
              <a:buAutoNum type="arabicPeriod"/>
            </a:pPr>
            <a:r>
              <a:rPr lang="en-AU" sz="1600"/>
              <a:t>Athletes taper their training prior to an event</a:t>
            </a:r>
          </a:p>
          <a:p>
            <a:pPr marL="533400" indent="-533400">
              <a:buFontTx/>
              <a:buAutoNum type="arabicPeriod"/>
            </a:pPr>
            <a:r>
              <a:rPr lang="en-AU" sz="1600"/>
              <a:t>Loading Phase – While tapering, the athlete consumes a high-carb diet. This super-compensates the carbohydrate stores.</a:t>
            </a:r>
          </a:p>
          <a:p>
            <a:pPr marL="533400" indent="-533400">
              <a:buFontTx/>
              <a:buNone/>
            </a:pPr>
            <a:r>
              <a:rPr lang="en-AU" sz="1600">
                <a:solidFill>
                  <a:srgbClr val="FF3300"/>
                </a:solidFill>
              </a:rPr>
              <a:t>See fig 14.5 p.346</a:t>
            </a:r>
          </a:p>
          <a:p>
            <a:pPr marL="533400" indent="-533400"/>
            <a:r>
              <a:rPr lang="en-AU" sz="1600"/>
              <a:t>Loading prolongs the use of carbohydrates and delays the use of body fats.</a:t>
            </a:r>
          </a:p>
          <a:p>
            <a:pPr marL="533400" indent="-533400"/>
            <a:r>
              <a:rPr lang="en-AU" sz="1600"/>
              <a:t>The use of fats reduces the work output due to extra metabolism requirements (Hitting the wall)</a:t>
            </a:r>
          </a:p>
          <a:p>
            <a:pPr marL="533400" indent="-533400">
              <a:buFontTx/>
              <a:buNone/>
            </a:pPr>
            <a:r>
              <a:rPr lang="en-AU" sz="1600">
                <a:solidFill>
                  <a:srgbClr val="FF3300"/>
                </a:solidFill>
              </a:rPr>
              <a:t>See fig. 14.6 p.347 and p.348</a:t>
            </a:r>
          </a:p>
          <a:p>
            <a:pPr marL="533400" indent="-533400">
              <a:buFontTx/>
              <a:buNone/>
            </a:pPr>
            <a:r>
              <a:rPr lang="en-AU" sz="1600">
                <a:solidFill>
                  <a:schemeClr val="tx2"/>
                </a:solidFill>
              </a:rPr>
              <a:t>Coursework 14.5 Written Report p.348</a:t>
            </a:r>
          </a:p>
          <a:p>
            <a:pPr marL="533400" indent="-533400">
              <a:buFontTx/>
              <a:buAutoNum type="arabicPeriod"/>
            </a:pPr>
            <a:endParaRPr lang="en-AU" sz="1600">
              <a:solidFill>
                <a:schemeClr val="tx2"/>
              </a:solidFill>
            </a:endParaRPr>
          </a:p>
        </p:txBody>
      </p:sp>
      <p:pic>
        <p:nvPicPr>
          <p:cNvPr id="240645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40646" name="Picture 6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5800" y="5791200"/>
            <a:ext cx="638175" cy="720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</TotalTime>
  <Words>1648</Words>
  <Application>Microsoft Office PowerPoint</Application>
  <PresentationFormat>On-screen Show (4:3)</PresentationFormat>
  <Paragraphs>192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Arial</vt:lpstr>
      <vt:lpstr>Blank</vt:lpstr>
      <vt:lpstr>Chapter 14</vt:lpstr>
      <vt:lpstr>Sports Nutrition</vt:lpstr>
      <vt:lpstr>Slide 3</vt:lpstr>
      <vt:lpstr>Slide 4</vt:lpstr>
      <vt:lpstr>Slide 5</vt:lpstr>
      <vt:lpstr>Preparing for Competition</vt:lpstr>
      <vt:lpstr>Sports Nutrition – AFL</vt:lpstr>
      <vt:lpstr>Slide 8</vt:lpstr>
      <vt:lpstr>Carbohydrate Loading</vt:lpstr>
      <vt:lpstr>Slide 10</vt:lpstr>
      <vt:lpstr>Creatine Supplementation</vt:lpstr>
      <vt:lpstr>Colostrum and Amino Acids</vt:lpstr>
      <vt:lpstr>Caffeine</vt:lpstr>
      <vt:lpstr>Sports Drinks</vt:lpstr>
      <vt:lpstr>Science Behind Sports Drinks</vt:lpstr>
      <vt:lpstr>Minerals</vt:lpstr>
      <vt:lpstr>Glycerol, Iron and Bicarbonate</vt:lpstr>
      <vt:lpstr>Slide 18</vt:lpstr>
      <vt:lpstr>Slide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dc:creator>Lyn Clarkson</dc:creator>
  <cp:lastModifiedBy>Lyn Clarkson</cp:lastModifiedBy>
  <cp:revision>1</cp:revision>
  <dcterms:created xsi:type="dcterms:W3CDTF">2009-07-28T05:51:36Z</dcterms:created>
  <dcterms:modified xsi:type="dcterms:W3CDTF">2009-07-28T05:53:25Z</dcterms:modified>
</cp:coreProperties>
</file>